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30"/>
  </p:notesMasterIdLst>
  <p:sldIdLst>
    <p:sldId id="259" r:id="rId2"/>
    <p:sldId id="291" r:id="rId3"/>
    <p:sldId id="289" r:id="rId4"/>
    <p:sldId id="284" r:id="rId5"/>
    <p:sldId id="285" r:id="rId6"/>
    <p:sldId id="297" r:id="rId7"/>
    <p:sldId id="286" r:id="rId8"/>
    <p:sldId id="287" r:id="rId9"/>
    <p:sldId id="288" r:id="rId10"/>
    <p:sldId id="283" r:id="rId11"/>
    <p:sldId id="257" r:id="rId12"/>
    <p:sldId id="277" r:id="rId13"/>
    <p:sldId id="292" r:id="rId14"/>
    <p:sldId id="260" r:id="rId15"/>
    <p:sldId id="272" r:id="rId16"/>
    <p:sldId id="273" r:id="rId17"/>
    <p:sldId id="262" r:id="rId18"/>
    <p:sldId id="276" r:id="rId19"/>
    <p:sldId id="278" r:id="rId20"/>
    <p:sldId id="275" r:id="rId21"/>
    <p:sldId id="279" r:id="rId22"/>
    <p:sldId id="280" r:id="rId23"/>
    <p:sldId id="269" r:id="rId24"/>
    <p:sldId id="270" r:id="rId25"/>
    <p:sldId id="290" r:id="rId26"/>
    <p:sldId id="298" r:id="rId27"/>
    <p:sldId id="293" r:id="rId28"/>
    <p:sldId id="295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230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4D9992-BB93-46B8-BDB0-DFE4785E1D98}" type="datetimeFigureOut">
              <a:rPr lang="en-US" smtClean="0"/>
              <a:pPr/>
              <a:t>12/1/2011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C1366A-DFE6-4B5D-BC2E-75B1A1CD3CF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28E45-EA01-467C-836D-4768234A3E75}" type="datetimeFigureOut">
              <a:rPr lang="en-US" smtClean="0"/>
              <a:pPr/>
              <a:t>12/1/2011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B5955-4F64-4BA9-B94E-0337B810E7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28E45-EA01-467C-836D-4768234A3E75}" type="datetimeFigureOut">
              <a:rPr lang="en-US" smtClean="0"/>
              <a:pPr/>
              <a:t>12/1/2011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B5955-4F64-4BA9-B94E-0337B810E7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28E45-EA01-467C-836D-4768234A3E75}" type="datetimeFigureOut">
              <a:rPr lang="en-US" smtClean="0"/>
              <a:pPr/>
              <a:t>12/1/2011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B5955-4F64-4BA9-B94E-0337B810E7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28E45-EA01-467C-836D-4768234A3E75}" type="datetimeFigureOut">
              <a:rPr lang="en-US" smtClean="0"/>
              <a:pPr/>
              <a:t>12/1/2011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B5955-4F64-4BA9-B94E-0337B810E7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28E45-EA01-467C-836D-4768234A3E75}" type="datetimeFigureOut">
              <a:rPr lang="en-US" smtClean="0"/>
              <a:pPr/>
              <a:t>12/1/2011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B5955-4F64-4BA9-B94E-0337B810E7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28E45-EA01-467C-836D-4768234A3E75}" type="datetimeFigureOut">
              <a:rPr lang="en-US" smtClean="0"/>
              <a:pPr/>
              <a:t>12/1/2011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B5955-4F64-4BA9-B94E-0337B810E7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28E45-EA01-467C-836D-4768234A3E75}" type="datetimeFigureOut">
              <a:rPr lang="en-US" smtClean="0"/>
              <a:pPr/>
              <a:t>12/1/2011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B5955-4F64-4BA9-B94E-0337B810E7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28E45-EA01-467C-836D-4768234A3E75}" type="datetimeFigureOut">
              <a:rPr lang="en-US" smtClean="0"/>
              <a:pPr/>
              <a:t>12/1/2011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B5955-4F64-4BA9-B94E-0337B810E7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28E45-EA01-467C-836D-4768234A3E75}" type="datetimeFigureOut">
              <a:rPr lang="en-US" smtClean="0"/>
              <a:pPr/>
              <a:t>12/1/2011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B5955-4F64-4BA9-B94E-0337B810E7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28E45-EA01-467C-836D-4768234A3E75}" type="datetimeFigureOut">
              <a:rPr lang="en-US" smtClean="0"/>
              <a:pPr/>
              <a:t>12/1/2011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B5955-4F64-4BA9-B94E-0337B810E7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28E45-EA01-467C-836D-4768234A3E75}" type="datetimeFigureOut">
              <a:rPr lang="en-US" smtClean="0"/>
              <a:pPr/>
              <a:t>12/1/2011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B5955-4F64-4BA9-B94E-0337B810E7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028E45-EA01-467C-836D-4768234A3E75}" type="datetimeFigureOut">
              <a:rPr lang="en-US" smtClean="0"/>
              <a:pPr/>
              <a:t>12/1/2011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2B5955-4F64-4BA9-B94E-0337B810E74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EIHCLogo.jpg"/>
          <p:cNvPicPr>
            <a:picLocks noChangeAspect="1"/>
          </p:cNvPicPr>
          <p:nvPr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38862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229600" cy="4389120"/>
          </a:xfrm>
        </p:spPr>
        <p:txBody>
          <a:bodyPr>
            <a:noAutofit/>
          </a:bodyPr>
          <a:lstStyle/>
          <a:p>
            <a:pPr algn="ctr">
              <a:buNone/>
            </a:pPr>
            <a:endParaRPr lang="en-US" b="1" dirty="0" smtClean="0">
              <a:solidFill>
                <a:schemeClr val="accent1">
                  <a:lumMod val="75000"/>
                </a:schemeClr>
              </a:solidFill>
              <a:latin typeface="High Tower Text" pitchFamily="18" charset="0"/>
            </a:endParaRPr>
          </a:p>
          <a:p>
            <a:pPr algn="ctr">
              <a:buNone/>
            </a:pPr>
            <a:endParaRPr lang="en-US" b="1" dirty="0" smtClean="0">
              <a:solidFill>
                <a:schemeClr val="accent1">
                  <a:lumMod val="75000"/>
                </a:schemeClr>
              </a:solidFill>
              <a:latin typeface="High Tower Text" pitchFamily="18" charset="0"/>
            </a:endParaRPr>
          </a:p>
          <a:p>
            <a:pPr algn="ctr">
              <a:buNone/>
            </a:pP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latin typeface="High Tower Text" pitchFamily="18" charset="0"/>
              </a:rPr>
              <a:t> </a:t>
            </a:r>
          </a:p>
          <a:p>
            <a:pPr algn="ctr">
              <a:buNone/>
            </a:pPr>
            <a:endParaRPr lang="en-US" sz="2400" b="1" dirty="0" smtClean="0">
              <a:solidFill>
                <a:schemeClr val="accent1">
                  <a:lumMod val="75000"/>
                </a:schemeClr>
              </a:solidFill>
              <a:latin typeface="High Tower Text" pitchFamily="18" charset="0"/>
            </a:endParaRPr>
          </a:p>
          <a:p>
            <a:pPr algn="ctr">
              <a:buNone/>
            </a:pPr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High Tower Text" pitchFamily="18" charset="0"/>
              </a:rPr>
              <a:t>WELCOMES </a:t>
            </a:r>
          </a:p>
          <a:p>
            <a:pPr algn="ctr">
              <a:buNone/>
            </a:pPr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High Tower Text" pitchFamily="18" charset="0"/>
              </a:rPr>
              <a:t>YOU ALL </a:t>
            </a:r>
          </a:p>
          <a:p>
            <a:pPr algn="ctr">
              <a:buNone/>
            </a:pPr>
            <a:endParaRPr lang="en-US" sz="2400" b="1" dirty="0" smtClean="0">
              <a:solidFill>
                <a:schemeClr val="accent1">
                  <a:lumMod val="75000"/>
                </a:schemeClr>
              </a:solidFill>
              <a:latin typeface="High Tower Text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617220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3A6E3F"/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7" name="Picture 6" descr="EIHC Logo 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03335" y="0"/>
            <a:ext cx="740665" cy="6858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9" name="Picture 8" descr="EIHC Logo 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03335" y="0"/>
            <a:ext cx="740665" cy="685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617220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3A6E3F"/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76200" y="5200650"/>
            <a:ext cx="8686800" cy="666750"/>
          </a:xfrm>
          <a:prstGeom prst="rect">
            <a:avLst/>
          </a:prstGeom>
        </p:spPr>
        <p:txBody>
          <a:bodyPr tIns="0" rIns="45720" bIns="0"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pPr fontAlgn="auto">
              <a:spcAft>
                <a:spcPts val="0"/>
              </a:spcAft>
              <a:defRPr/>
            </a:pPr>
            <a:endParaRPr lang="en-US" sz="2400" b="1" dirty="0">
              <a:solidFill>
                <a:schemeClr val="accent1">
                  <a:satMod val="1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8" name="Picture 7" descr="EIHC Logo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3335" y="0"/>
            <a:ext cx="740665" cy="685800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04800" y="2667000"/>
            <a:ext cx="8610600" cy="3200400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algn="just"/>
            <a:r>
              <a:rPr lang="en-US" sz="4000" b="1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n-US" sz="4000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US" sz="3200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A Pioneer Real Estate Company, launched in 2009 with Head office based in Chandigarh and Registered office at New Delhi, and having 71 branches across Punjab, Haryana &amp; Rajasthan. </a:t>
            </a:r>
            <a:r>
              <a:rPr lang="en-US" sz="4000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/>
            </a:r>
            <a:br>
              <a:rPr lang="en-US" sz="4000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</a:br>
            <a:endParaRPr lang="en-US" sz="4000" b="1" dirty="0">
              <a:solidFill>
                <a:schemeClr val="accent1">
                  <a:lumMod val="50000"/>
                </a:schemeClr>
              </a:solidFill>
              <a:latin typeface="High Tower Text" pitchFamily="18" charset="0"/>
            </a:endParaRPr>
          </a:p>
        </p:txBody>
      </p:sp>
      <p:pic>
        <p:nvPicPr>
          <p:cNvPr id="11" name="Picture 10" descr="EIH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200" y="762000"/>
            <a:ext cx="6652260" cy="17505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617220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3A6E3F"/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76200" y="5200650"/>
            <a:ext cx="8686800" cy="666750"/>
          </a:xfrm>
          <a:prstGeom prst="rect">
            <a:avLst/>
          </a:prstGeom>
        </p:spPr>
        <p:txBody>
          <a:bodyPr tIns="0" rIns="45720" bIns="0"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pPr fontAlgn="auto">
              <a:spcAft>
                <a:spcPts val="0"/>
              </a:spcAft>
              <a:defRPr/>
            </a:pPr>
            <a:endParaRPr lang="en-US" sz="2400" b="1" dirty="0">
              <a:solidFill>
                <a:schemeClr val="accent1">
                  <a:satMod val="1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8" name="Picture 7" descr="EIHC Logo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3335" y="0"/>
            <a:ext cx="740665" cy="685800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533400" y="1219200"/>
            <a:ext cx="8229600" cy="2209800"/>
          </a:xfrm>
        </p:spPr>
        <p:txBody>
          <a:bodyPr>
            <a:noAutofit/>
          </a:bodyPr>
          <a:lstStyle/>
          <a:p>
            <a:r>
              <a:rPr lang="en-US" sz="72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/>
            </a:r>
            <a:br>
              <a:rPr lang="en-US" sz="72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</a:br>
            <a:r>
              <a:rPr lang="en-US" sz="72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/>
            </a:r>
            <a:br>
              <a:rPr lang="en-US" sz="72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</a:br>
            <a:r>
              <a:rPr lang="en-US" sz="72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Our Previous </a:t>
            </a:r>
            <a:br>
              <a:rPr lang="en-US" sz="72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</a:br>
            <a:r>
              <a:rPr lang="en-US" sz="72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&amp; </a:t>
            </a:r>
            <a:br>
              <a:rPr lang="en-US" sz="72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</a:br>
            <a:r>
              <a:rPr lang="en-US" sz="72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Upcoming Projects</a:t>
            </a:r>
            <a:endParaRPr lang="en-US" sz="7200" b="1" dirty="0">
              <a:solidFill>
                <a:schemeClr val="accent1">
                  <a:lumMod val="50000"/>
                </a:schemeClr>
              </a:solidFill>
              <a:latin typeface="High Tower Tex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617220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3A6E3F"/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76200" y="5200650"/>
            <a:ext cx="8686800" cy="666750"/>
          </a:xfrm>
          <a:prstGeom prst="rect">
            <a:avLst/>
          </a:prstGeom>
        </p:spPr>
        <p:txBody>
          <a:bodyPr tIns="0" rIns="45720" bIns="0"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pPr fontAlgn="auto">
              <a:spcAft>
                <a:spcPts val="0"/>
              </a:spcAft>
              <a:defRPr/>
            </a:pPr>
            <a:endParaRPr lang="en-US" sz="2400" b="1" dirty="0">
              <a:solidFill>
                <a:schemeClr val="accent1">
                  <a:satMod val="1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8" name="Picture 7" descr="EIHC Logo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3335" y="0"/>
            <a:ext cx="740665" cy="6858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838200"/>
            <a:ext cx="82296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617220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3A6E3F"/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76200" y="5200650"/>
            <a:ext cx="8686800" cy="666750"/>
          </a:xfrm>
          <a:prstGeom prst="rect">
            <a:avLst/>
          </a:prstGeom>
        </p:spPr>
        <p:txBody>
          <a:bodyPr tIns="0" rIns="45720" bIns="0"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pPr fontAlgn="auto">
              <a:spcAft>
                <a:spcPts val="0"/>
              </a:spcAft>
              <a:defRPr/>
            </a:pPr>
            <a:endParaRPr lang="en-US" sz="2400" b="1" dirty="0">
              <a:solidFill>
                <a:schemeClr val="accent1">
                  <a:satMod val="1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8" name="Picture 7" descr="EIHC Logo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3335" y="0"/>
            <a:ext cx="740665" cy="6858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838200"/>
            <a:ext cx="8382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EIHC Logo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3335" y="0"/>
            <a:ext cx="740665" cy="685800"/>
          </a:xfrm>
          <a:prstGeom prst="rect">
            <a:avLst/>
          </a:prstGeom>
        </p:spPr>
      </p:pic>
      <p:pic>
        <p:nvPicPr>
          <p:cNvPr id="19" name="Picture 18" descr="EIHC Logo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3335" y="0"/>
            <a:ext cx="740665" cy="6858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High Tower Text" pitchFamily="18" charset="0"/>
              </a:rPr>
              <a:t>Appreciation in Value of Property</a:t>
            </a:r>
            <a:endParaRPr lang="en-US" sz="32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High Tower Text" pitchFamily="18" charset="0"/>
            </a:endParaRPr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85800"/>
            <a:ext cx="9143999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0" y="617220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3A6E3F"/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accent3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56852" y="685800"/>
            <a:ext cx="11293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Emerging </a:t>
            </a:r>
          </a:p>
          <a:p>
            <a:r>
              <a:rPr lang="en-US" b="1" dirty="0" smtClean="0"/>
              <a:t>Heights-I</a:t>
            </a:r>
            <a:endParaRPr lang="en-US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7239000" y="685800"/>
            <a:ext cx="1295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Emerging Heights-II</a:t>
            </a:r>
            <a:endParaRPr lang="en-US" b="1" dirty="0"/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1066800" y="4648200"/>
            <a:ext cx="2362200" cy="457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914400" y="3733800"/>
            <a:ext cx="2438400" cy="609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990600" y="4038600"/>
            <a:ext cx="2514600" cy="457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5791200" y="3810000"/>
            <a:ext cx="1295400" cy="457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V="1">
            <a:off x="7086600" y="3733800"/>
            <a:ext cx="609600" cy="76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617220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3A6E3F"/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76200" y="5200650"/>
            <a:ext cx="8686800" cy="666750"/>
          </a:xfrm>
          <a:prstGeom prst="rect">
            <a:avLst/>
          </a:prstGeom>
        </p:spPr>
        <p:txBody>
          <a:bodyPr tIns="0" rIns="45720" bIns="0"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pPr fontAlgn="auto">
              <a:spcAft>
                <a:spcPts val="0"/>
              </a:spcAft>
              <a:defRPr/>
            </a:pPr>
            <a:endParaRPr lang="en-US" sz="2400" b="1" dirty="0">
              <a:solidFill>
                <a:schemeClr val="accent1">
                  <a:satMod val="1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8" name="Picture 7" descr="EIHC Logo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3335" y="0"/>
            <a:ext cx="740665" cy="685800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838200"/>
            <a:ext cx="83058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617220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3A6E3F"/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76200" y="5200650"/>
            <a:ext cx="8686800" cy="666750"/>
          </a:xfrm>
          <a:prstGeom prst="rect">
            <a:avLst/>
          </a:prstGeom>
        </p:spPr>
        <p:txBody>
          <a:bodyPr tIns="0" rIns="45720" bIns="0"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pPr fontAlgn="auto">
              <a:spcAft>
                <a:spcPts val="0"/>
              </a:spcAft>
              <a:defRPr/>
            </a:pPr>
            <a:endParaRPr lang="en-US" sz="2400" b="1" dirty="0">
              <a:solidFill>
                <a:schemeClr val="accent1">
                  <a:satMod val="1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8" name="Picture 7" descr="EIHC Logo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3335" y="0"/>
            <a:ext cx="740665" cy="685800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681037"/>
            <a:ext cx="7620000" cy="549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76200" y="5200650"/>
            <a:ext cx="8686800" cy="666750"/>
          </a:xfrm>
          <a:prstGeom prst="rect">
            <a:avLst/>
          </a:prstGeom>
        </p:spPr>
        <p:txBody>
          <a:bodyPr tIns="0" rIns="45720" bIns="0"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pPr fontAlgn="auto">
              <a:spcAft>
                <a:spcPts val="0"/>
              </a:spcAft>
              <a:defRPr/>
            </a:pPr>
            <a:endParaRPr lang="en-US" sz="2400" b="1" dirty="0">
              <a:solidFill>
                <a:schemeClr val="accent1">
                  <a:satMod val="1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7170" name="Picture 2" descr="C:\Users\admin\Desktop\Malout City Cent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85800"/>
            <a:ext cx="9144000" cy="556260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2362200" y="1066800"/>
            <a:ext cx="4191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tx2">
                    <a:lumMod val="50000"/>
                  </a:schemeClr>
                </a:solidFill>
              </a:rPr>
              <a:t>MALOUT CITE CENTRE</a:t>
            </a:r>
            <a:endParaRPr lang="en-US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17220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3A6E3F"/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8" name="Picture 7" descr="EIHC Logo 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3335" y="0"/>
            <a:ext cx="740665" cy="685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57200"/>
            <a:ext cx="8305800" cy="6248400"/>
          </a:xfrm>
        </p:spPr>
        <p:txBody>
          <a:bodyPr>
            <a:noAutofit/>
          </a:bodyPr>
          <a:lstStyle/>
          <a:p>
            <a:pPr algn="l"/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/>
            </a:r>
            <a:b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</a:b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In just </a:t>
            </a:r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1.5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 years,  We are the only Company in</a:t>
            </a: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 TRICITY 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which successfully launched and sold out 5 complete projects.</a:t>
            </a:r>
            <a:br>
              <a:rPr lang="en-US" sz="2800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</a:b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/>
            </a:r>
            <a:br>
              <a:rPr lang="en-US" sz="2800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</a:b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Below is the significant growth that has been achieved in </a:t>
            </a: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5 projects!	</a:t>
            </a:r>
            <a:br>
              <a:rPr lang="en-US" sz="28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</a:b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/>
            </a:r>
            <a:br>
              <a:rPr lang="en-US" sz="28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</a:b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Our Project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 </a:t>
            </a: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Emerging Heights-III got sold out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 in one month through ‘Draw of Lots” which has 272 </a:t>
            </a:r>
            <a:r>
              <a:rPr lang="en-US" sz="2800" b="1" u="sng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Fully Furnished Flats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 in four Different Categories i.e. </a:t>
            </a:r>
            <a:r>
              <a:rPr lang="en-US" sz="4000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1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BHK</a:t>
            </a:r>
            <a:r>
              <a:rPr lang="en-US" sz="4000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, 2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BHK, </a:t>
            </a:r>
            <a:r>
              <a:rPr lang="en-US" sz="4000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3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 BHK &amp; </a:t>
            </a:r>
            <a:r>
              <a:rPr lang="en-US" sz="4000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4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 Room Duplex Penthouses.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/>
            </a:r>
            <a:b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</a:b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 </a:t>
            </a:r>
            <a:r>
              <a:rPr lang="en-US" sz="20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/>
            </a:r>
            <a:br>
              <a:rPr lang="en-US" sz="20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</a:br>
            <a:endParaRPr lang="en-US" sz="2000" dirty="0">
              <a:solidFill>
                <a:schemeClr val="accent1">
                  <a:lumMod val="50000"/>
                </a:schemeClr>
              </a:solidFill>
              <a:latin typeface="High Tower Text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617220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3A6E3F"/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5" name="Picture 4" descr="EIHC Logo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3335" y="0"/>
            <a:ext cx="740665" cy="685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85800"/>
            <a:ext cx="91440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981200"/>
            <a:ext cx="7848600" cy="685800"/>
          </a:xfrm>
        </p:spPr>
        <p:txBody>
          <a:bodyPr>
            <a:noAutofit/>
          </a:bodyPr>
          <a:lstStyle/>
          <a:p>
            <a:pPr algn="l"/>
            <a:r>
              <a:rPr lang="en-US" sz="36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				</a:t>
            </a:r>
            <a:br>
              <a:rPr lang="en-US" sz="36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</a:br>
            <a:r>
              <a:rPr lang="en-US" sz="36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/>
            </a:r>
            <a:br>
              <a:rPr lang="en-US" sz="36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</a:br>
            <a:r>
              <a:rPr lang="en-US" sz="36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     </a:t>
            </a: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Presents</a:t>
            </a:r>
            <a:r>
              <a:rPr lang="en-US" sz="48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 </a:t>
            </a:r>
            <a:r>
              <a:rPr lang="en-US" sz="60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/>
            </a:r>
            <a:br>
              <a:rPr lang="en-US" sz="60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</a:br>
            <a:r>
              <a:rPr lang="en-US" sz="60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			</a:t>
            </a: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The Dream Project </a:t>
            </a:r>
            <a:br>
              <a:rPr lang="en-US" sz="28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</a:b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		    </a:t>
            </a:r>
            <a:r>
              <a:rPr lang="en-US" sz="32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‘EMERGING VALLEY</a:t>
            </a:r>
            <a:r>
              <a:rPr lang="en-US" sz="40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’</a:t>
            </a:r>
            <a:endParaRPr lang="en-US" sz="6600" b="1" dirty="0">
              <a:solidFill>
                <a:schemeClr val="accent1">
                  <a:lumMod val="50000"/>
                </a:schemeClr>
              </a:solidFill>
              <a:latin typeface="High Tower Text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617220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3A6E3F"/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5" name="Picture 4" descr="EIHC Logo 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3335" y="0"/>
            <a:ext cx="740665" cy="685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6000"/>
            <a:lum bright="17000" contrast="-20000"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617220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3A6E3F"/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44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High Tower Text" pitchFamily="18" charset="0"/>
            </a:endParaRPr>
          </a:p>
        </p:txBody>
      </p:sp>
      <p:pic>
        <p:nvPicPr>
          <p:cNvPr id="7" name="Picture 6" descr="EIHC Logo 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3335" y="0"/>
            <a:ext cx="740665" cy="685800"/>
          </a:xfrm>
          <a:prstGeom prst="rect">
            <a:avLst/>
          </a:prstGeom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533400" y="1066800"/>
            <a:ext cx="8229600" cy="1371600"/>
          </a:xfrm>
        </p:spPr>
        <p:txBody>
          <a:bodyPr>
            <a:noAutofit/>
          </a:bodyPr>
          <a:lstStyle/>
          <a:p>
            <a:r>
              <a:rPr lang="en-US" b="1" u="sng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Emerging Valley</a:t>
            </a:r>
            <a:br>
              <a:rPr lang="en-US" b="1" u="sng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</a:br>
            <a:r>
              <a:rPr lang="en-US" sz="32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‘</a:t>
            </a:r>
            <a:r>
              <a:rPr lang="en-US" sz="3200" b="1" dirty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A DREAM PROJECT’</a:t>
            </a:r>
            <a:r>
              <a:rPr lang="en-US" sz="4000" b="1" dirty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/>
            </a:r>
            <a:br>
              <a:rPr lang="en-US" sz="4000" b="1" dirty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</a:b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/>
            </a:r>
            <a:br>
              <a:rPr lang="en-US" sz="2400" dirty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</a:br>
            <a:r>
              <a:rPr lang="en-US" sz="4000" b="1" u="sng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Brings </a:t>
            </a:r>
            <a:r>
              <a:rPr lang="en-US" sz="4000" b="1" u="sng" dirty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a fine blend </a:t>
            </a:r>
            <a:r>
              <a:rPr lang="en-US" sz="4000" b="1" u="sng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of:</a:t>
            </a:r>
            <a:endParaRPr lang="en-US" sz="2800" b="1" u="sng" dirty="0">
              <a:solidFill>
                <a:schemeClr val="accent1">
                  <a:lumMod val="50000"/>
                </a:schemeClr>
              </a:solidFill>
              <a:latin typeface="High Tower Text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4800" y="3048000"/>
            <a:ext cx="4677884" cy="3016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en-US" sz="32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Commercial Mall</a:t>
            </a:r>
          </a:p>
          <a:p>
            <a:pPr lvl="0">
              <a:buFont typeface="Arial" pitchFamily="34" charset="0"/>
              <a:buChar char="•"/>
            </a:pPr>
            <a:r>
              <a:rPr lang="en-US" sz="32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Business Center</a:t>
            </a:r>
          </a:p>
          <a:p>
            <a:pPr lvl="0">
              <a:buFont typeface="Arial" pitchFamily="34" charset="0"/>
              <a:buChar char="•"/>
            </a:pPr>
            <a:r>
              <a:rPr lang="en-US" sz="44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5</a:t>
            </a:r>
            <a:r>
              <a:rPr lang="en-US" sz="32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 Star Hotel</a:t>
            </a:r>
          </a:p>
          <a:p>
            <a:pPr lvl="0">
              <a:buFont typeface="Arial" pitchFamily="34" charset="0"/>
              <a:buChar char="•"/>
            </a:pPr>
            <a:r>
              <a:rPr lang="en-US" sz="32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Community Center</a:t>
            </a:r>
          </a:p>
          <a:p>
            <a:pPr lvl="0">
              <a:buFont typeface="Arial" pitchFamily="34" charset="0"/>
              <a:buChar char="•"/>
            </a:pPr>
            <a:r>
              <a:rPr lang="en-US" sz="32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Multi-storey Apartments</a:t>
            </a:r>
          </a:p>
          <a:p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298075" y="3048000"/>
            <a:ext cx="384592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en-US" sz="32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SCO’s </a:t>
            </a:r>
          </a:p>
          <a:p>
            <a:pPr lvl="0">
              <a:buFont typeface="Arial" pitchFamily="34" charset="0"/>
              <a:buChar char="•"/>
            </a:pPr>
            <a:r>
              <a:rPr lang="en-US" sz="32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Villas</a:t>
            </a:r>
          </a:p>
          <a:p>
            <a:pPr lvl="0">
              <a:buFont typeface="Arial" pitchFamily="34" charset="0"/>
              <a:buChar char="•"/>
            </a:pPr>
            <a:r>
              <a:rPr lang="en-US" sz="32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Plots</a:t>
            </a:r>
          </a:p>
          <a:p>
            <a:pPr lvl="0">
              <a:buFont typeface="Arial" pitchFamily="34" charset="0"/>
              <a:buChar char="•"/>
            </a:pPr>
            <a:r>
              <a:rPr lang="en-US" sz="32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School </a:t>
            </a:r>
          </a:p>
          <a:p>
            <a:pPr>
              <a:buFont typeface="Arial" pitchFamily="34" charset="0"/>
              <a:buChar char="•"/>
            </a:pPr>
            <a:r>
              <a:rPr lang="en-US" sz="32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Health Care Center </a:t>
            </a:r>
            <a:endParaRPr lang="en-US" sz="3200" b="1" dirty="0">
              <a:solidFill>
                <a:schemeClr val="accent1">
                  <a:lumMod val="50000"/>
                </a:schemeClr>
              </a:solidFill>
              <a:latin typeface="High Tower Tex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617220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3A6E3F"/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High Tower Text" pitchFamily="18" charset="0"/>
              </a:rPr>
              <a:t>Emerging Valley</a:t>
            </a:r>
            <a:endParaRPr lang="en-US" sz="44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High Tower Text" pitchFamily="18" charset="0"/>
            </a:endParaRPr>
          </a:p>
        </p:txBody>
      </p:sp>
      <p:pic>
        <p:nvPicPr>
          <p:cNvPr id="7" name="Picture 6" descr="EIHC Logo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3335" y="0"/>
            <a:ext cx="740665" cy="6858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0600" y="838200"/>
            <a:ext cx="8674800" cy="535531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en-US" sz="44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 1000</a:t>
            </a:r>
            <a:r>
              <a:rPr lang="en-US" sz="32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 Acres of Township</a:t>
            </a:r>
          </a:p>
          <a:p>
            <a:pPr algn="ctr">
              <a:buFont typeface="Arial" pitchFamily="34" charset="0"/>
              <a:buChar char="•"/>
            </a:pPr>
            <a:endParaRPr lang="en-US" sz="3200" dirty="0" smtClean="0">
              <a:solidFill>
                <a:schemeClr val="accent1">
                  <a:lumMod val="75000"/>
                </a:schemeClr>
              </a:solidFill>
              <a:latin typeface="High Tower Text" pitchFamily="18" charset="0"/>
            </a:endParaRPr>
          </a:p>
          <a:p>
            <a:pPr algn="ctr">
              <a:buFont typeface="Arial" pitchFamily="34" charset="0"/>
              <a:buChar char="•"/>
            </a:pPr>
            <a:r>
              <a:rPr lang="en-US" sz="3200" dirty="0" smtClean="0">
                <a:solidFill>
                  <a:schemeClr val="accent1">
                    <a:lumMod val="75000"/>
                  </a:schemeClr>
                </a:solidFill>
                <a:latin typeface="High Tower Text" pitchFamily="18" charset="0"/>
              </a:rPr>
              <a:t>Starting off with </a:t>
            </a:r>
            <a:r>
              <a:rPr lang="en-US" sz="44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100</a:t>
            </a:r>
            <a:r>
              <a:rPr lang="en-US" sz="3200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 Acres of land Area</a:t>
            </a:r>
          </a:p>
          <a:p>
            <a:pPr algn="ctr">
              <a:buFont typeface="Arial" pitchFamily="34" charset="0"/>
              <a:buChar char="•"/>
            </a:pPr>
            <a:endParaRPr lang="en-US" sz="3200" dirty="0" smtClean="0">
              <a:solidFill>
                <a:schemeClr val="accent1">
                  <a:lumMod val="75000"/>
                </a:schemeClr>
              </a:solidFill>
              <a:latin typeface="High Tower Text" pitchFamily="18" charset="0"/>
            </a:endParaRPr>
          </a:p>
          <a:p>
            <a:pPr algn="ctr">
              <a:buFont typeface="Arial" pitchFamily="34" charset="0"/>
              <a:buChar char="•"/>
            </a:pPr>
            <a:r>
              <a:rPr lang="en-US" sz="3200" dirty="0" smtClean="0">
                <a:solidFill>
                  <a:schemeClr val="accent1">
                    <a:lumMod val="75000"/>
                  </a:schemeClr>
                </a:solidFill>
                <a:latin typeface="High Tower Text" pitchFamily="18" charset="0"/>
              </a:rPr>
              <a:t>Out of which, We are </a:t>
            </a:r>
            <a:r>
              <a:rPr lang="en-US" sz="3200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introducing </a:t>
            </a:r>
          </a:p>
          <a:p>
            <a:pPr algn="ctr"/>
            <a:r>
              <a:rPr lang="en-US" sz="3200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  Plotting in </a:t>
            </a:r>
            <a:r>
              <a:rPr lang="en-US" sz="4000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25</a:t>
            </a:r>
            <a:r>
              <a:rPr lang="en-US" sz="3200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 Acres of Land Area</a:t>
            </a:r>
          </a:p>
          <a:p>
            <a:pPr algn="ctr">
              <a:buFont typeface="Arial" pitchFamily="34" charset="0"/>
              <a:buChar char="•"/>
            </a:pPr>
            <a:endParaRPr lang="en-US" sz="3200" dirty="0" smtClean="0">
              <a:solidFill>
                <a:schemeClr val="accent1">
                  <a:lumMod val="75000"/>
                </a:schemeClr>
              </a:solidFill>
              <a:latin typeface="High Tower Text" pitchFamily="18" charset="0"/>
            </a:endParaRPr>
          </a:p>
          <a:p>
            <a:pPr algn="ctr">
              <a:buFont typeface="Arial" pitchFamily="34" charset="0"/>
              <a:buChar char="•"/>
            </a:pPr>
            <a:r>
              <a:rPr lang="en-US" sz="3200" dirty="0" smtClean="0">
                <a:solidFill>
                  <a:schemeClr val="accent1">
                    <a:lumMod val="75000"/>
                  </a:schemeClr>
                </a:solidFill>
                <a:latin typeface="High Tower Text" pitchFamily="18" charset="0"/>
              </a:rPr>
              <a:t>Front </a:t>
            </a:r>
            <a:r>
              <a:rPr lang="en-US" sz="3600" dirty="0" smtClean="0">
                <a:solidFill>
                  <a:schemeClr val="accent1">
                    <a:lumMod val="75000"/>
                  </a:schemeClr>
                </a:solidFill>
                <a:latin typeface="High Tower Text" pitchFamily="18" charset="0"/>
              </a:rPr>
              <a:t>20</a:t>
            </a:r>
            <a:r>
              <a:rPr lang="en-US" sz="3200" dirty="0" smtClean="0">
                <a:solidFill>
                  <a:schemeClr val="accent1">
                    <a:lumMod val="75000"/>
                  </a:schemeClr>
                </a:solidFill>
                <a:latin typeface="High Tower Text" pitchFamily="18" charset="0"/>
              </a:rPr>
              <a:t> Acres are for </a:t>
            </a:r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  <a:latin typeface="High Tower Text" pitchFamily="18" charset="0"/>
              </a:rPr>
              <a:t>Commercial  land</a:t>
            </a:r>
            <a:r>
              <a:rPr lang="en-US" sz="3200" dirty="0" smtClean="0">
                <a:solidFill>
                  <a:schemeClr val="accent1">
                    <a:lumMod val="75000"/>
                  </a:schemeClr>
                </a:solidFill>
                <a:latin typeface="High Tower Text" pitchFamily="18" charset="0"/>
              </a:rPr>
              <a:t>, </a:t>
            </a:r>
          </a:p>
          <a:p>
            <a:pPr algn="ctr"/>
            <a:r>
              <a:rPr lang="en-US" sz="3200" dirty="0" smtClean="0">
                <a:solidFill>
                  <a:schemeClr val="accent1">
                    <a:lumMod val="75000"/>
                  </a:schemeClr>
                </a:solidFill>
                <a:latin typeface="High Tower Text" pitchFamily="18" charset="0"/>
              </a:rPr>
              <a:t>  and rest will be </a:t>
            </a:r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  <a:latin typeface="High Tower Text" pitchFamily="18" charset="0"/>
              </a:rPr>
              <a:t>Residential Area</a:t>
            </a:r>
            <a:r>
              <a:rPr lang="en-US" sz="3200" dirty="0" smtClean="0">
                <a:solidFill>
                  <a:schemeClr val="accent1">
                    <a:lumMod val="75000"/>
                  </a:schemeClr>
                </a:solidFill>
                <a:latin typeface="High Tower Text" pitchFamily="18" charset="0"/>
              </a:rPr>
              <a:t>.</a:t>
            </a:r>
          </a:p>
          <a:p>
            <a:pPr algn="ctr"/>
            <a:endParaRPr lang="en-US" dirty="0">
              <a:solidFill>
                <a:schemeClr val="accent1">
                  <a:lumMod val="75000"/>
                </a:schemeClr>
              </a:solidFill>
              <a:latin typeface="High Tower Tex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rial view, main pic..jpg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0" y="685800"/>
            <a:ext cx="9144000" cy="5486400"/>
          </a:xfrm>
        </p:spPr>
      </p:pic>
      <p:sp>
        <p:nvSpPr>
          <p:cNvPr id="5" name="Rectangle 4"/>
          <p:cNvSpPr/>
          <p:nvPr/>
        </p:nvSpPr>
        <p:spPr>
          <a:xfrm>
            <a:off x="0" y="617220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3A6E3F"/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High Tower Text" pitchFamily="18" charset="0"/>
              </a:rPr>
              <a:t>AERIAL VIEW</a:t>
            </a:r>
            <a:endParaRPr lang="en-US" sz="44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High Tower Text" pitchFamily="18" charset="0"/>
            </a:endParaRPr>
          </a:p>
        </p:txBody>
      </p:sp>
      <p:pic>
        <p:nvPicPr>
          <p:cNvPr id="7" name="Picture 6" descr="EIHC Logo 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3335" y="0"/>
            <a:ext cx="740665" cy="685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EIHC Logo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3335" y="0"/>
            <a:ext cx="740665" cy="685800"/>
          </a:xfrm>
          <a:prstGeom prst="rect">
            <a:avLst/>
          </a:prstGeom>
        </p:spPr>
      </p:pic>
      <p:pic>
        <p:nvPicPr>
          <p:cNvPr id="8" name="Picture 7" descr="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1000"/>
            <a:ext cx="9144000" cy="6172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617220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3A6E3F"/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High Tower Text" pitchFamily="18" charset="0"/>
              </a:rPr>
              <a:t>Front View</a:t>
            </a:r>
            <a:endParaRPr lang="en-US" sz="44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High Tower Text" pitchFamily="18" charset="0"/>
            </a:endParaRPr>
          </a:p>
        </p:txBody>
      </p:sp>
      <p:pic>
        <p:nvPicPr>
          <p:cNvPr id="9" name="Picture 8" descr="EIHC Logo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3335" y="0"/>
            <a:ext cx="740665" cy="685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44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High Tower Text" pitchFamily="18" charset="0"/>
            </a:endParaRPr>
          </a:p>
        </p:txBody>
      </p:sp>
      <p:pic>
        <p:nvPicPr>
          <p:cNvPr id="7" name="Picture 6" descr="EIHC Logo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3335" y="0"/>
            <a:ext cx="740665" cy="685800"/>
          </a:xfrm>
          <a:prstGeom prst="rect">
            <a:avLst/>
          </a:prstGeom>
        </p:spPr>
      </p:pic>
      <p:pic>
        <p:nvPicPr>
          <p:cNvPr id="8" name="Picture 7" descr="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85800"/>
            <a:ext cx="9144000" cy="5943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617220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3A6E3F"/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0"/>
            <a:ext cx="9144000" cy="6172200"/>
          </a:xfrm>
          <a:prstGeom prst="rect">
            <a:avLst/>
          </a:prstGeom>
        </p:spPr>
      </p:pic>
      <p:pic>
        <p:nvPicPr>
          <p:cNvPr id="7" name="Picture 6" descr="EIHC Logo 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3335" y="0"/>
            <a:ext cx="740665" cy="6858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High Tower Text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17220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3A6E3F"/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accent3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19" name="Picture 18" descr="EIHC Logo 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3335" y="0"/>
            <a:ext cx="740665" cy="685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EIHC Logo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3335" y="0"/>
            <a:ext cx="740665" cy="6858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High Tower Text" pitchFamily="18" charset="0"/>
              </a:rPr>
              <a:t>Business Center</a:t>
            </a:r>
            <a:endParaRPr lang="en-US" sz="32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High Tower Text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17220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3A6E3F"/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accent3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19" name="Picture 18" descr="EIHC Logo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3335" y="0"/>
            <a:ext cx="740665" cy="685800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85800"/>
            <a:ext cx="91440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EIHC Logo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3335" y="0"/>
            <a:ext cx="740665" cy="6858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High Tower Text" pitchFamily="18" charset="0"/>
              </a:rPr>
              <a:t>Shopping Mall</a:t>
            </a:r>
            <a:endParaRPr lang="en-US" sz="32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High Tower Text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17220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3A6E3F"/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accent3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19" name="Picture 18" descr="EIHC Logo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3335" y="0"/>
            <a:ext cx="740665" cy="685800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85800"/>
            <a:ext cx="9144000" cy="5516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EIHC Logo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3335" y="0"/>
            <a:ext cx="740665" cy="6858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617220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3A6E3F"/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accent3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19" name="Picture 18" descr="EIHC Logo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3335" y="0"/>
            <a:ext cx="740665" cy="6858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685800"/>
            <a:ext cx="4572000" cy="5528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8" descr="4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685800"/>
            <a:ext cx="4572000" cy="55626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8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High Tower Text" pitchFamily="18" charset="0"/>
              </a:rPr>
              <a:t>5 </a:t>
            </a:r>
            <a:r>
              <a:rPr lang="en-US" sz="32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High Tower Text" pitchFamily="18" charset="0"/>
              </a:rPr>
              <a:t>STAR HOTEL</a:t>
            </a:r>
            <a:endParaRPr lang="en-US" sz="32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High Tower Text" pitchFamily="18" charset="0"/>
            </a:endParaRPr>
          </a:p>
        </p:txBody>
      </p:sp>
      <p:pic>
        <p:nvPicPr>
          <p:cNvPr id="11" name="Picture 10" descr="EIHC Logo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3335" y="0"/>
            <a:ext cx="740665" cy="685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EIHC Logo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3335" y="0"/>
            <a:ext cx="740665" cy="6858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High Tower Text" pitchFamily="18" charset="0"/>
              </a:rPr>
              <a:t>School Premises</a:t>
            </a:r>
            <a:endParaRPr lang="en-US" sz="32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High Tower Text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17220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3A6E3F"/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accent3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19" name="Picture 18" descr="EIHC Logo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3335" y="0"/>
            <a:ext cx="740665" cy="685800"/>
          </a:xfrm>
          <a:prstGeom prst="rect">
            <a:avLst/>
          </a:prstGeom>
        </p:spPr>
      </p:pic>
      <p:pic>
        <p:nvPicPr>
          <p:cNvPr id="9" name="Picture 8" descr="1_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85800"/>
            <a:ext cx="9144000" cy="54788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EIHC Logo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3335" y="0"/>
            <a:ext cx="740665" cy="6858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High Tower Text" pitchFamily="18" charset="0"/>
              </a:rPr>
              <a:t>School Premises</a:t>
            </a:r>
            <a:endParaRPr lang="en-US" sz="32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High Tower Text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17220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3A6E3F"/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accent3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19" name="Picture 18" descr="EIHC Logo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3335" y="0"/>
            <a:ext cx="740665" cy="685800"/>
          </a:xfrm>
          <a:prstGeom prst="rect">
            <a:avLst/>
          </a:prstGeom>
        </p:spPr>
      </p:pic>
      <p:pic>
        <p:nvPicPr>
          <p:cNvPr id="9" name="Picture 8" descr="1_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85800"/>
            <a:ext cx="9144000" cy="54788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617220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3A6E3F"/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2000" u="sng" dirty="0" smtClean="0">
                <a:latin typeface="High Tower Text" pitchFamily="18" charset="0"/>
              </a:rPr>
              <a:t/>
            </a:r>
            <a:br>
              <a:rPr lang="en-US" sz="2000" u="sng" dirty="0" smtClean="0">
                <a:latin typeface="High Tower Text" pitchFamily="18" charset="0"/>
              </a:rPr>
            </a:br>
            <a:endParaRPr lang="en-US" sz="2000" dirty="0">
              <a:solidFill>
                <a:schemeClr val="accent1">
                  <a:lumMod val="50000"/>
                </a:schemeClr>
              </a:solidFill>
              <a:latin typeface="High Tower Text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3233678"/>
            <a:ext cx="9144000" cy="264687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Special </a:t>
            </a:r>
            <a:r>
              <a:rPr lang="en-US" sz="36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Price </a:t>
            </a:r>
          </a:p>
          <a:p>
            <a:pPr algn="ctr"/>
            <a:r>
              <a:rPr lang="en-US" sz="36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of </a:t>
            </a:r>
          </a:p>
          <a:p>
            <a:pPr algn="ctr"/>
            <a:r>
              <a:rPr lang="en-US" sz="3600" b="1" u="sng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Residential Plots </a:t>
            </a:r>
            <a:r>
              <a:rPr lang="en-US" sz="36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– </a:t>
            </a:r>
          </a:p>
          <a:p>
            <a:pPr algn="ctr"/>
            <a:r>
              <a:rPr lang="en-US" sz="44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Rs. </a:t>
            </a:r>
            <a:r>
              <a:rPr lang="en-US" sz="54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15500/- </a:t>
            </a:r>
            <a:r>
              <a:rPr lang="en-US" sz="40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Per Square Yard</a:t>
            </a:r>
            <a:r>
              <a:rPr lang="en-US" sz="44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 only.</a:t>
            </a:r>
          </a:p>
        </p:txBody>
      </p:sp>
      <p:pic>
        <p:nvPicPr>
          <p:cNvPr id="9" name="Picture 8" descr="product_launc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7400" y="685800"/>
            <a:ext cx="4648200" cy="2543175"/>
          </a:xfrm>
          <a:prstGeom prst="rect">
            <a:avLst/>
          </a:prstGeom>
        </p:spPr>
      </p:pic>
      <p:pic>
        <p:nvPicPr>
          <p:cNvPr id="7" name="Picture 6" descr="EIHC Logo 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3335" y="0"/>
            <a:ext cx="740665" cy="6858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44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High Tower Text" pitchFamily="18" charset="0"/>
            </a:endParaRPr>
          </a:p>
        </p:txBody>
      </p:sp>
      <p:pic>
        <p:nvPicPr>
          <p:cNvPr id="10" name="Picture 9" descr="EIHC Logo 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3335" y="0"/>
            <a:ext cx="740665" cy="685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617220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3A6E3F"/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44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High Tower Text" pitchFamily="18" charset="0"/>
            </a:endParaRPr>
          </a:p>
        </p:txBody>
      </p:sp>
      <p:pic>
        <p:nvPicPr>
          <p:cNvPr id="7" name="Picture 6" descr="EIHC Logo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3335" y="0"/>
            <a:ext cx="740665" cy="685800"/>
          </a:xfrm>
          <a:prstGeom prst="rect">
            <a:avLst/>
          </a:prstGeom>
        </p:spPr>
      </p:pic>
      <p:sp>
        <p:nvSpPr>
          <p:cNvPr id="8" name="Title 7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2000" u="sng" dirty="0" smtClean="0">
                <a:latin typeface="High Tower Text" pitchFamily="18" charset="0"/>
              </a:rPr>
              <a:t/>
            </a:r>
            <a:br>
              <a:rPr lang="en-US" sz="2000" u="sng" dirty="0" smtClean="0">
                <a:latin typeface="High Tower Text" pitchFamily="18" charset="0"/>
              </a:rPr>
            </a:br>
            <a:endParaRPr lang="en-US" sz="2000" dirty="0">
              <a:solidFill>
                <a:schemeClr val="accent1">
                  <a:lumMod val="50000"/>
                </a:schemeClr>
              </a:solidFill>
              <a:latin typeface="High Tower Text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617220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3A6E3F"/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533400" y="1600201"/>
          <a:ext cx="8077201" cy="4247075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2">
                      <a:lumMod val="50000"/>
                    </a:schemeClr>
                  </a:outerShdw>
                </a:effectLst>
              </a:tblPr>
              <a:tblGrid>
                <a:gridCol w="1097268"/>
                <a:gridCol w="1097268"/>
                <a:gridCol w="1292233"/>
                <a:gridCol w="1493439"/>
                <a:gridCol w="1493439"/>
                <a:gridCol w="1603554"/>
              </a:tblGrid>
              <a:tr h="761167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Calibri" pitchFamily="34" charset="0"/>
                        </a:rPr>
                        <a:t>S. No.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8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Units</a:t>
                      </a:r>
                      <a:endParaRPr lang="en-US" sz="18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Calibri" pitchFamily="34" charset="0"/>
                        </a:rPr>
                        <a:t>Plot Size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Calibri" pitchFamily="34" charset="0"/>
                        </a:rPr>
                        <a:t>(in Sq. Yards)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Calibri" pitchFamily="34" charset="0"/>
                        </a:rPr>
                        <a:t>Rate per Sq. Yard 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Calibri" pitchFamily="34" charset="0"/>
                        </a:rPr>
                        <a:t>(in Rs.)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Calibri" pitchFamily="34" charset="0"/>
                        </a:rPr>
                        <a:t>Total Price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Calibri" pitchFamily="34" charset="0"/>
                        </a:rPr>
                        <a:t>(in Rs.)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Calibri" pitchFamily="34" charset="0"/>
                        </a:rPr>
                        <a:t>Booking Amount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Calibri" pitchFamily="34" charset="0"/>
                        </a:rPr>
                        <a:t>(30%) (in Rs.)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640246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1</a:t>
                      </a:r>
                      <a:endParaRPr lang="en-US" sz="20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 marL="9525" marR="9525" marT="9525" marB="0"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800" b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30</a:t>
                      </a:r>
                      <a:endParaRPr lang="en-US" sz="1800" b="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Calibri" pitchFamily="34" charset="0"/>
                        </a:rPr>
                        <a:t>150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15500</a:t>
                      </a:r>
                      <a:endParaRPr lang="en-US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Calibri" pitchFamily="34" charset="0"/>
                        </a:rPr>
                        <a:t>23,25,000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Calibri" pitchFamily="34" charset="0"/>
                        </a:rPr>
                        <a:t>6,97,500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640246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2</a:t>
                      </a:r>
                      <a:endParaRPr lang="en-US" sz="20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 marL="9525" marR="9525" marT="9525" marB="0"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800" b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50</a:t>
                      </a:r>
                      <a:endParaRPr lang="en-US" sz="1800" b="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Calibri" pitchFamily="34" charset="0"/>
                        </a:rPr>
                        <a:t>200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15500</a:t>
                      </a:r>
                      <a:endParaRPr lang="en-US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Calibri" pitchFamily="34" charset="0"/>
                        </a:rPr>
                        <a:t>31,00,000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Calibri" pitchFamily="34" charset="0"/>
                        </a:rPr>
                        <a:t>9,30,000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640246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3</a:t>
                      </a:r>
                      <a:endParaRPr lang="en-US" sz="20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 marL="9525" marR="9525" marT="9525" marB="0"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800" b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</a:t>
                      </a:r>
                      <a:endParaRPr lang="en-US" sz="1800" b="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Calibri" pitchFamily="34" charset="0"/>
                        </a:rPr>
                        <a:t>250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15500</a:t>
                      </a:r>
                      <a:endParaRPr lang="en-US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Calibri" pitchFamily="34" charset="0"/>
                        </a:rPr>
                        <a:t>38,75,000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Calibri" pitchFamily="34" charset="0"/>
                        </a:rPr>
                        <a:t>11,62,500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640246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4</a:t>
                      </a:r>
                      <a:endParaRPr lang="en-US" sz="20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 marL="9525" marR="9525" marT="9525" marB="0"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800" b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</a:t>
                      </a:r>
                      <a:endParaRPr lang="en-US" sz="1800" b="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libri" pitchFamily="34" charset="0"/>
                          <a:cs typeface="Calibri" pitchFamily="34" charset="0"/>
                        </a:rPr>
                        <a:t>400</a:t>
                      </a:r>
                      <a:endParaRPr lang="en-US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15500</a:t>
                      </a:r>
                      <a:endParaRPr lang="en-US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Calibri" pitchFamily="34" charset="0"/>
                        </a:rPr>
                        <a:t>62,00,000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Calibri" pitchFamily="34" charset="0"/>
                        </a:rPr>
                        <a:t>18,60,000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640246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5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Calibri" pitchFamily="34" charset="0"/>
                        </a:rPr>
                        <a:t>500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15500</a:t>
                      </a:r>
                      <a:endParaRPr lang="en-US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Calibri" pitchFamily="34" charset="0"/>
                        </a:rPr>
                        <a:t>77,50,000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Calibri" pitchFamily="34" charset="0"/>
                        </a:rPr>
                        <a:t>23,25,000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533400" y="914400"/>
            <a:ext cx="8153400" cy="46166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u="sng" dirty="0" smtClean="0">
                <a:solidFill>
                  <a:schemeClr val="accent1">
                    <a:lumMod val="75000"/>
                  </a:schemeClr>
                </a:solidFill>
              </a:rPr>
              <a:t>Details of the Project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  <a:endParaRPr lang="en-US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44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High Tower Text" pitchFamily="18" charset="0"/>
            </a:endParaRPr>
          </a:p>
        </p:txBody>
      </p:sp>
      <p:pic>
        <p:nvPicPr>
          <p:cNvPr id="7" name="Picture 6" descr="EIHC Logo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3335" y="0"/>
            <a:ext cx="740665" cy="685800"/>
          </a:xfrm>
          <a:prstGeom prst="rect">
            <a:avLst/>
          </a:prstGeom>
        </p:spPr>
      </p:pic>
      <p:sp>
        <p:nvSpPr>
          <p:cNvPr id="8" name="Title 7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2000" u="sng" dirty="0" smtClean="0">
                <a:latin typeface="High Tower Text" pitchFamily="18" charset="0"/>
              </a:rPr>
              <a:t/>
            </a:r>
            <a:br>
              <a:rPr lang="en-US" sz="2000" u="sng" dirty="0" smtClean="0">
                <a:latin typeface="High Tower Text" pitchFamily="18" charset="0"/>
              </a:rPr>
            </a:br>
            <a:endParaRPr lang="en-US" sz="2000" dirty="0">
              <a:solidFill>
                <a:schemeClr val="accent1">
                  <a:lumMod val="50000"/>
                </a:schemeClr>
              </a:solidFill>
              <a:latin typeface="High Tower Text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7200" y="1447800"/>
            <a:ext cx="8247579" cy="267765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High Tower Text" pitchFamily="18" charset="0"/>
              </a:rPr>
              <a:t>Property has proved a relatively secure investment over the past quarter decade in suburbs of Tricity, with returns above 8 per cent in some metropolitan markets, but what should you consider before directing your savings to an investment property?</a:t>
            </a:r>
          </a:p>
          <a:p>
            <a:pPr algn="ctr"/>
            <a:endParaRPr lang="en-US" sz="2800" b="1" dirty="0" smtClean="0">
              <a:solidFill>
                <a:schemeClr val="accent1">
                  <a:lumMod val="50000"/>
                </a:schemeClr>
              </a:solidFill>
              <a:latin typeface="High Tower Text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17220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3A6E3F"/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7200" y="762000"/>
            <a:ext cx="8229600" cy="5232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Why Should you Choose Us?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High Tower Text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33400" y="4419600"/>
            <a:ext cx="79248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chemeClr val="accent1">
                    <a:lumMod val="50000"/>
                  </a:schemeClr>
                </a:solidFill>
                <a:latin typeface="Aharoni" pitchFamily="2" charset="-79"/>
                <a:cs typeface="Aharoni" pitchFamily="2" charset="-79"/>
              </a:rPr>
              <a:t>WE CHALLENGE! </a:t>
            </a:r>
          </a:p>
          <a:p>
            <a:pPr algn="ctr"/>
            <a:r>
              <a:rPr lang="en-US" sz="3200" dirty="0" smtClean="0">
                <a:solidFill>
                  <a:schemeClr val="accent1">
                    <a:lumMod val="50000"/>
                  </a:schemeClr>
                </a:solidFill>
              </a:rPr>
              <a:t>You can’t get all this in same price anywhere!</a:t>
            </a:r>
            <a:endParaRPr lang="en-US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2819400" y="4343400"/>
            <a:ext cx="327660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44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High Tower Text" pitchFamily="18" charset="0"/>
            </a:endParaRPr>
          </a:p>
        </p:txBody>
      </p:sp>
      <p:pic>
        <p:nvPicPr>
          <p:cNvPr id="7" name="Picture 6" descr="EIHC Logo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3335" y="0"/>
            <a:ext cx="740665" cy="685800"/>
          </a:xfrm>
          <a:prstGeom prst="rect">
            <a:avLst/>
          </a:prstGeom>
        </p:spPr>
      </p:pic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33400" y="2133600"/>
            <a:ext cx="7772400" cy="2971800"/>
          </a:xfrm>
        </p:spPr>
        <p:txBody>
          <a:bodyPr>
            <a:noAutofit/>
          </a:bodyPr>
          <a:lstStyle/>
          <a:p>
            <a:pPr algn="l"/>
            <a:r>
              <a:rPr lang="en-US" sz="2000" u="sng" dirty="0" smtClean="0">
                <a:latin typeface="High Tower Text" pitchFamily="18" charset="0"/>
              </a:rPr>
              <a:t/>
            </a:r>
            <a:br>
              <a:rPr lang="en-US" sz="2000" u="sng" dirty="0" smtClean="0">
                <a:latin typeface="High Tower Text" pitchFamily="18" charset="0"/>
              </a:rPr>
            </a:br>
            <a:r>
              <a:rPr lang="en-US" sz="2000" u="sng" dirty="0" smtClean="0">
                <a:latin typeface="High Tower Text" pitchFamily="18" charset="0"/>
              </a:rPr>
              <a:t/>
            </a:r>
            <a:br>
              <a:rPr lang="en-US" sz="2000" u="sng" dirty="0" smtClean="0">
                <a:latin typeface="High Tower Text" pitchFamily="18" charset="0"/>
              </a:rPr>
            </a:br>
            <a:r>
              <a:rPr lang="en-US" sz="2000" b="1" u="sng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Name of the Company</a:t>
            </a:r>
            <a:r>
              <a:rPr lang="en-US" sz="20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			</a:t>
            </a:r>
            <a:r>
              <a:rPr lang="en-US" sz="2000" b="1" u="sng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Price Comparison</a:t>
            </a:r>
            <a:br>
              <a:rPr lang="en-US" sz="2000" b="1" u="sng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</a:br>
            <a:r>
              <a:rPr lang="en-US" sz="2000" b="1" u="sng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/>
            </a:r>
            <a:br>
              <a:rPr lang="en-US" sz="2000" b="1" u="sng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</a:br>
            <a:r>
              <a:rPr lang="en-US" sz="1800" b="1" u="sng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Shiwalik</a:t>
            </a:r>
            <a:r>
              <a:rPr lang="en-US" sz="18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				-	Rs. </a:t>
            </a:r>
            <a:r>
              <a:rPr lang="en-US" sz="20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26ooo </a:t>
            </a:r>
            <a:r>
              <a:rPr lang="en-US" sz="16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per Square yard</a:t>
            </a:r>
            <a:r>
              <a:rPr lang="en-US" sz="1800" b="1" u="sng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/>
            </a:r>
            <a:br>
              <a:rPr lang="en-US" sz="1800" b="1" u="sng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</a:br>
            <a:r>
              <a:rPr lang="en-US" sz="1800" b="1" u="sng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Pearls</a:t>
            </a:r>
            <a:r>
              <a:rPr lang="en-US" sz="18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				-	Rs. </a:t>
            </a:r>
            <a:r>
              <a:rPr lang="en-US" sz="20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26000 </a:t>
            </a:r>
            <a:r>
              <a:rPr lang="en-US" sz="18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per Square yard</a:t>
            </a:r>
            <a:r>
              <a:rPr lang="en-US" sz="2000" b="1" u="sng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/>
            </a:r>
            <a:br>
              <a:rPr lang="en-US" sz="2000" b="1" u="sng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</a:br>
            <a:r>
              <a:rPr lang="en-US" sz="1800" b="1" u="sng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EMAAR  MGF</a:t>
            </a:r>
            <a:r>
              <a:rPr lang="en-US" sz="18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			-	Rs. 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2</a:t>
            </a:r>
            <a:r>
              <a:rPr lang="en-US" sz="20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8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500</a:t>
            </a:r>
            <a:r>
              <a:rPr lang="en-US" sz="18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 per Square yard</a:t>
            </a:r>
            <a:r>
              <a:rPr lang="en-US" sz="1800" b="1" u="sng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/>
            </a:r>
            <a:br>
              <a:rPr lang="en-US" sz="1800" b="1" u="sng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</a:br>
            <a:r>
              <a:rPr lang="en-US" sz="1800" b="1" u="sng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UNITECH</a:t>
            </a:r>
            <a:r>
              <a:rPr lang="en-US" sz="18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			-	Rs   </a:t>
            </a:r>
            <a:r>
              <a:rPr lang="en-US" sz="20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26000</a:t>
            </a:r>
            <a:r>
              <a:rPr lang="en-US" sz="18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 per Square yard</a:t>
            </a:r>
            <a:r>
              <a:rPr lang="en-US" sz="1800" b="1" u="sng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/>
            </a:r>
            <a:br>
              <a:rPr lang="en-US" sz="1800" b="1" u="sng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</a:br>
            <a:r>
              <a:rPr lang="en-US" sz="1800" b="1" u="sng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TDI</a:t>
            </a:r>
            <a:r>
              <a:rPr lang="en-US" sz="18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		</a:t>
            </a:r>
            <a:r>
              <a:rPr lang="en-US" sz="1800" dirty="0" smtClean="0">
                <a:latin typeface="High Tower Text" pitchFamily="18" charset="0"/>
              </a:rPr>
              <a:t>		-	</a:t>
            </a:r>
            <a:r>
              <a:rPr lang="en-US" sz="18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Rs. 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21500</a:t>
            </a:r>
            <a:r>
              <a:rPr lang="en-US" sz="18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 per Square yard </a:t>
            </a:r>
            <a:br>
              <a:rPr lang="en-US" sz="18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</a:br>
            <a:r>
              <a:rPr lang="en-US" sz="1800" b="1" u="sng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JLPL</a:t>
            </a:r>
            <a:r>
              <a:rPr lang="en-US" sz="18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				-	Rs. 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35000</a:t>
            </a:r>
            <a:r>
              <a:rPr lang="en-US" sz="20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 </a:t>
            </a:r>
            <a:r>
              <a:rPr lang="en-US" sz="18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per Square yard</a:t>
            </a:r>
            <a:r>
              <a:rPr lang="en-US" sz="2000" u="sng" dirty="0" smtClean="0">
                <a:latin typeface="High Tower Text" pitchFamily="18" charset="0"/>
              </a:rPr>
              <a:t/>
            </a:r>
            <a:br>
              <a:rPr lang="en-US" sz="2000" u="sng" dirty="0" smtClean="0">
                <a:latin typeface="High Tower Text" pitchFamily="18" charset="0"/>
              </a:rPr>
            </a:br>
            <a:endParaRPr lang="en-US" sz="2000" dirty="0">
              <a:solidFill>
                <a:schemeClr val="accent1">
                  <a:lumMod val="50000"/>
                </a:schemeClr>
              </a:solidFill>
              <a:latin typeface="High Tower Text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33400" y="1447800"/>
            <a:ext cx="8247579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All nearby Projects of other Companies are within </a:t>
            </a: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2-3 </a:t>
            </a:r>
            <a:r>
              <a:rPr lang="en-US" sz="20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kms. of radius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17220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3A6E3F"/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7200" y="762000"/>
            <a:ext cx="8229600" cy="5232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Why Should you Choose Us?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High Tower Text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57200" y="5334000"/>
            <a:ext cx="792480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haroni" pitchFamily="2" charset="-79"/>
                <a:cs typeface="Aharoni" pitchFamily="2" charset="-79"/>
              </a:rPr>
              <a:t>WE CHALLENGE! </a:t>
            </a:r>
          </a:p>
          <a:p>
            <a:pPr algn="ctr"/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</a:rPr>
              <a:t>You can’t get all this in same price anywhere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!</a:t>
            </a:r>
            <a:endParaRPr lang="en-US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3124200" y="5334000"/>
            <a:ext cx="25146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617220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3A6E3F"/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44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High Tower Text" pitchFamily="18" charset="0"/>
            </a:endParaRPr>
          </a:p>
        </p:txBody>
      </p:sp>
      <p:pic>
        <p:nvPicPr>
          <p:cNvPr id="7" name="Picture 6" descr="EIHC Logo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3335" y="0"/>
            <a:ext cx="740665" cy="6858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362200" y="762000"/>
            <a:ext cx="4442242" cy="92333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sz="5400" b="1" u="sng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Payment Plan</a:t>
            </a:r>
            <a:r>
              <a:rPr lang="en-US" sz="5400" b="1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:</a:t>
            </a:r>
            <a:endParaRPr lang="en-US" sz="5400" b="1" dirty="0">
              <a:solidFill>
                <a:schemeClr val="accent1">
                  <a:lumMod val="50000"/>
                </a:schemeClr>
              </a:solidFill>
              <a:latin typeface="High Tower Text" pitchFamily="18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381000" y="2285277"/>
          <a:ext cx="8458200" cy="3201123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4865337"/>
                <a:gridCol w="3592863"/>
              </a:tblGrid>
              <a:tr h="8001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High Tower Text" pitchFamily="18" charset="0"/>
                        </a:rPr>
                        <a:t>At the time of </a:t>
                      </a:r>
                      <a:r>
                        <a:rPr lang="en-US" sz="2400" u="none" strike="noStrik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High Tower Text" pitchFamily="18" charset="0"/>
                        </a:rPr>
                        <a:t>Booking</a:t>
                      </a:r>
                      <a:endParaRPr lang="en-US" sz="24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High Tower Text" pitchFamily="18" charset="0"/>
                        <a:cs typeface="Times New Roman" pitchFamily="18" charset="0"/>
                      </a:endParaRPr>
                    </a:p>
                  </a:txBody>
                  <a:tcPr marL="8343" marR="8343" marT="8343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High Tower Text" pitchFamily="18" charset="0"/>
                        </a:rPr>
                        <a:t>30%</a:t>
                      </a:r>
                      <a:r>
                        <a:rPr lang="en-US" sz="2400" u="none" strike="noStrik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High Tower Text" pitchFamily="18" charset="0"/>
                        </a:rPr>
                        <a:t> </a:t>
                      </a:r>
                      <a:r>
                        <a:rPr lang="en-US" sz="240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High Tower Text" pitchFamily="18" charset="0"/>
                        </a:rPr>
                        <a:t>of the </a:t>
                      </a:r>
                      <a:r>
                        <a:rPr lang="en-US" sz="2400" u="none" strike="noStrik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High Tower Text" pitchFamily="18" charset="0"/>
                        </a:rPr>
                        <a:t>Sale </a:t>
                      </a:r>
                      <a:r>
                        <a:rPr lang="en-US" sz="240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High Tower Text" pitchFamily="18" charset="0"/>
                        </a:rPr>
                        <a:t>Price</a:t>
                      </a:r>
                      <a:endParaRPr lang="en-US" sz="24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High Tower Text" pitchFamily="18" charset="0"/>
                        <a:cs typeface="Times New Roman" pitchFamily="18" charset="0"/>
                      </a:endParaRPr>
                    </a:p>
                  </a:txBody>
                  <a:tcPr marL="8343" marR="8343" marT="8343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8001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High Tower Text" pitchFamily="18" charset="0"/>
                        </a:rPr>
                        <a:t>At the time of </a:t>
                      </a:r>
                      <a:r>
                        <a:rPr lang="en-US" sz="2400" u="none" strike="noStrik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High Tower Text" pitchFamily="18" charset="0"/>
                        </a:rPr>
                        <a:t>Approval</a:t>
                      </a:r>
                      <a:endParaRPr lang="en-US" sz="24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High Tower Text" pitchFamily="18" charset="0"/>
                        <a:cs typeface="Times New Roman" pitchFamily="18" charset="0"/>
                      </a:endParaRPr>
                    </a:p>
                  </a:txBody>
                  <a:tcPr marL="8343" marR="8343" marT="8343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High Tower Text" pitchFamily="18" charset="0"/>
                        </a:rPr>
                        <a:t>30%</a:t>
                      </a:r>
                      <a:r>
                        <a:rPr lang="en-US" sz="2400" u="none" strike="noStrik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High Tower Text" pitchFamily="18" charset="0"/>
                        </a:rPr>
                        <a:t> </a:t>
                      </a:r>
                      <a:r>
                        <a:rPr lang="en-US" sz="240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High Tower Text" pitchFamily="18" charset="0"/>
                        </a:rPr>
                        <a:t>of the </a:t>
                      </a:r>
                      <a:r>
                        <a:rPr lang="en-US" sz="2400" u="none" strike="noStrik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High Tower Text" pitchFamily="18" charset="0"/>
                        </a:rPr>
                        <a:t>Sale </a:t>
                      </a:r>
                      <a:r>
                        <a:rPr lang="en-US" sz="240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High Tower Text" pitchFamily="18" charset="0"/>
                        </a:rPr>
                        <a:t>Price</a:t>
                      </a:r>
                      <a:endParaRPr lang="en-US" sz="24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High Tower Text" pitchFamily="18" charset="0"/>
                        <a:cs typeface="Times New Roman" pitchFamily="18" charset="0"/>
                      </a:endParaRPr>
                    </a:p>
                  </a:txBody>
                  <a:tcPr marL="8343" marR="8343" marT="8343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8001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High Tower Text" pitchFamily="18" charset="0"/>
                        </a:rPr>
                        <a:t>After</a:t>
                      </a:r>
                      <a:r>
                        <a:rPr lang="en-US" sz="2400" u="none" strike="noStrike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High Tower Text" pitchFamily="18" charset="0"/>
                        </a:rPr>
                        <a:t> 3 Months of Approval</a:t>
                      </a:r>
                      <a:endParaRPr lang="en-US" sz="24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High Tower Text" pitchFamily="18" charset="0"/>
                        <a:cs typeface="Times New Roman" pitchFamily="18" charset="0"/>
                      </a:endParaRPr>
                    </a:p>
                  </a:txBody>
                  <a:tcPr marL="8343" marR="8343" marT="8343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High Tower Text" pitchFamily="18" charset="0"/>
                        </a:rPr>
                        <a:t>3</a:t>
                      </a:r>
                      <a:r>
                        <a:rPr lang="en-US" sz="2800" u="none" strike="noStrik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High Tower Text" pitchFamily="18" charset="0"/>
                        </a:rPr>
                        <a:t>0 </a:t>
                      </a:r>
                      <a:r>
                        <a:rPr lang="en-US" sz="280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High Tower Text" pitchFamily="18" charset="0"/>
                        </a:rPr>
                        <a:t>%</a:t>
                      </a:r>
                      <a:r>
                        <a:rPr lang="en-US" sz="240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High Tower Text" pitchFamily="18" charset="0"/>
                        </a:rPr>
                        <a:t> of the </a:t>
                      </a:r>
                      <a:r>
                        <a:rPr lang="en-US" sz="2400" u="none" strike="noStrik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High Tower Text" pitchFamily="18" charset="0"/>
                        </a:rPr>
                        <a:t>Sale </a:t>
                      </a:r>
                      <a:r>
                        <a:rPr lang="en-US" sz="240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High Tower Text" pitchFamily="18" charset="0"/>
                        </a:rPr>
                        <a:t>Price </a:t>
                      </a:r>
                      <a:endParaRPr lang="en-US" sz="24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High Tower Text" pitchFamily="18" charset="0"/>
                        <a:cs typeface="Times New Roman" pitchFamily="18" charset="0"/>
                      </a:endParaRPr>
                    </a:p>
                  </a:txBody>
                  <a:tcPr marL="8343" marR="8343" marT="8343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8001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High Tower Text" pitchFamily="18" charset="0"/>
                          <a:cs typeface="Times New Roman" pitchFamily="18" charset="0"/>
                        </a:rPr>
                        <a:t>On</a:t>
                      </a:r>
                      <a:r>
                        <a:rPr lang="en-US" sz="2400" b="0" i="0" u="none" strike="noStrike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High Tower Text" pitchFamily="18" charset="0"/>
                          <a:cs typeface="Times New Roman" pitchFamily="18" charset="0"/>
                        </a:rPr>
                        <a:t> offer of Possession</a:t>
                      </a:r>
                      <a:endParaRPr lang="en-US" sz="2400" b="0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High Tower Text" pitchFamily="18" charset="0"/>
                        <a:cs typeface="Times New Roman" pitchFamily="18" charset="0"/>
                      </a:endParaRPr>
                    </a:p>
                  </a:txBody>
                  <a:tcPr marL="8343" marR="8343" marT="8343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High Tower Text" pitchFamily="18" charset="0"/>
                        </a:rPr>
                        <a:t>10 %</a:t>
                      </a:r>
                      <a:r>
                        <a:rPr lang="en-US" sz="240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High Tower Text" pitchFamily="18" charset="0"/>
                        </a:rPr>
                        <a:t> of the </a:t>
                      </a:r>
                      <a:r>
                        <a:rPr lang="en-US" sz="2400" u="none" strike="noStrik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High Tower Text" pitchFamily="18" charset="0"/>
                        </a:rPr>
                        <a:t>Sale Price with</a:t>
                      </a:r>
                      <a:r>
                        <a:rPr lang="en-US" sz="2400" u="none" strike="noStrike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High Tower Text" pitchFamily="18" charset="0"/>
                        </a:rPr>
                        <a:t> EDC Charges extra.</a:t>
                      </a:r>
                      <a:endParaRPr lang="en-US" sz="24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High Tower Text" pitchFamily="18" charset="0"/>
                        <a:cs typeface="Times New Roman" pitchFamily="18" charset="0"/>
                      </a:endParaRPr>
                    </a:p>
                  </a:txBody>
                  <a:tcPr marL="8343" marR="8343" marT="8343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High Tower Text" pitchFamily="18" charset="0"/>
              </a:rPr>
              <a:t>Looking forward to our healthy association!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High Tower Text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4618672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Contact:</a:t>
            </a:r>
          </a:p>
          <a:p>
            <a:pPr algn="ctr"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Property Linkers</a:t>
            </a:r>
          </a:p>
          <a:p>
            <a:pPr algn="ctr"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Mobile: +91-</a:t>
            </a:r>
            <a:r>
              <a:rPr lang="en-US" dirty="0" smtClean="0"/>
              <a:t>9417292777, 9988991234 </a:t>
            </a:r>
          </a:p>
          <a:p>
            <a:pPr algn="ctr"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Landline: +91-183-</a:t>
            </a:r>
            <a:r>
              <a:rPr lang="en-US" dirty="0" smtClean="0"/>
              <a:t>2502220, 3255577</a:t>
            </a:r>
            <a:endParaRPr lang="en-US" b="1" dirty="0" smtClean="0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</a:endParaRPr>
          </a:p>
        </p:txBody>
      </p:sp>
      <p:pic>
        <p:nvPicPr>
          <p:cNvPr id="5" name="Picture 4" descr="EIHCLogo.jpg"/>
          <p:cNvPicPr>
            <a:picLocks noChangeAspect="1"/>
          </p:cNvPicPr>
          <p:nvPr/>
        </p:nvPicPr>
        <p:blipFill>
          <a:blip r:embed="rId2"/>
          <a:srcRect l="16667" t="21232" r="15833" b="28737"/>
          <a:stretch>
            <a:fillRect/>
          </a:stretch>
        </p:blipFill>
        <p:spPr>
          <a:xfrm>
            <a:off x="1905000" y="2051755"/>
            <a:ext cx="5257800" cy="25964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5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44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High Tower Text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6172200"/>
            <a:ext cx="9144000" cy="685800"/>
          </a:xfrm>
          <a:prstGeom prst="rect">
            <a:avLst/>
          </a:prstGeom>
          <a:gradFill flip="none" rotWithShape="1">
            <a:gsLst>
              <a:gs pos="0">
                <a:srgbClr val="3A6E3F"/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8" name="Picture 7" descr="EIHC Logo 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3335" y="0"/>
            <a:ext cx="740665" cy="685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1598</TotalTime>
  <Words>345</Words>
  <Application>Microsoft Office PowerPoint</Application>
  <PresentationFormat>On-screen Show (4:3)</PresentationFormat>
  <Paragraphs>113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Theme</vt:lpstr>
      <vt:lpstr>Slide 1</vt:lpstr>
      <vt:lpstr> A Pioneer Real Estate Company, launched in 2009 with Head office based in Chandigarh and Registered office at New Delhi, and having 71 branches across Punjab, Haryana &amp; Rajasthan.  </vt:lpstr>
      <vt:lpstr>  Our Previous  &amp;  Upcoming Projects</vt:lpstr>
      <vt:lpstr>Slide 4</vt:lpstr>
      <vt:lpstr>Slide 5</vt:lpstr>
      <vt:lpstr>Slide 6</vt:lpstr>
      <vt:lpstr>Slide 7</vt:lpstr>
      <vt:lpstr>Slide 8</vt:lpstr>
      <vt:lpstr>Slide 9</vt:lpstr>
      <vt:lpstr> In just 1.5 years,  We are the only Company in TRICITY which successfully launched and sold out 5 complete projects.  Below is the significant growth that has been achieved in 5 projects!   Our Project Emerging Heights-III got sold out in one month through ‘Draw of Lots” which has 272 Fully Furnished Flats in four Different Categories i.e. 1BHK, 2BHK, 3 BHK &amp; 4 Room Duplex Penthouses.   </vt:lpstr>
      <vt:lpstr>           Presents     The Dream Project        ‘EMERGING VALLEY’</vt:lpstr>
      <vt:lpstr>Emerging Valley ‘A DREAM PROJECT’  Brings a fine blend of: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 </vt:lpstr>
      <vt:lpstr> </vt:lpstr>
      <vt:lpstr> </vt:lpstr>
      <vt:lpstr>  Name of the Company   Price Comparison  Shiwalik    - Rs. 26ooo per Square yard Pearls    - Rs. 26000 per Square yard EMAAR  MGF   - Rs. 28500 per Square yard UNITECH   - Rs   26000 per Square yard TDI    - Rs. 21500 per Square yard  JLPL    - Rs. 35000 per Square yard </vt:lpstr>
      <vt:lpstr>Slide 27</vt:lpstr>
      <vt:lpstr>Looking forward to our healthy association!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 Presentation by  Our Respective Director  Mr. Prashant Sharma</dc:title>
  <dc:creator>admin</dc:creator>
  <cp:lastModifiedBy>Rubal</cp:lastModifiedBy>
  <cp:revision>126</cp:revision>
  <dcterms:created xsi:type="dcterms:W3CDTF">2011-09-01T09:58:36Z</dcterms:created>
  <dcterms:modified xsi:type="dcterms:W3CDTF">2011-12-01T11:53:32Z</dcterms:modified>
</cp:coreProperties>
</file>